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9"/>
  </p:notesMasterIdLst>
  <p:sldIdLst>
    <p:sldId id="256" r:id="rId5"/>
    <p:sldId id="257" r:id="rId6"/>
    <p:sldId id="260" r:id="rId7"/>
    <p:sldId id="261" r:id="rId8"/>
    <p:sldId id="262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63" r:id="rId18"/>
    <p:sldId id="289" r:id="rId19"/>
    <p:sldId id="288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258" r:id="rId3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C51CC-2959-4E7B-944A-7B2497629137}" v="2" dt="2024-04-12T11:52:42.472"/>
    <p1510:client id="{3AF6B96A-D139-4349-BCA2-8730B8F2E413}" v="2962" dt="2024-04-12T11:29:53.27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51" d="100"/>
          <a:sy n="51" d="100"/>
        </p:scale>
        <p:origin x="135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9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3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3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088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84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6459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59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1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3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7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3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0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0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4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37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26" Type="http://schemas.openxmlformats.org/officeDocument/2006/relationships/customXml" Target="../ink/ink14.xml"/><Relationship Id="rId3" Type="http://schemas.openxmlformats.org/officeDocument/2006/relationships/image" Target="../media/image1.jpeg"/><Relationship Id="rId21" Type="http://schemas.openxmlformats.org/officeDocument/2006/relationships/image" Target="../media/image4.png"/><Relationship Id="rId34" Type="http://schemas.openxmlformats.org/officeDocument/2006/relationships/customXml" Target="../ink/ink21.xml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customXml" Target="../ink/ink7.xml"/><Relationship Id="rId25" Type="http://schemas.openxmlformats.org/officeDocument/2006/relationships/customXml" Target="../ink/ink13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image" Target="../media/image2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image" Target="../media/image7.png"/><Relationship Id="rId10" Type="http://schemas.openxmlformats.org/officeDocument/2006/relationships/customXml" Target="../ink/ink4.xml"/><Relationship Id="rId19" Type="http://schemas.openxmlformats.org/officeDocument/2006/relationships/customXml" Target="../ink/ink8.xml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2.xml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gatama/SpaceX-Falcon-9-1st-stage-Success-Landing-Prediction/tree/main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18.png"/><Relationship Id="rId18" Type="http://schemas.openxmlformats.org/officeDocument/2006/relationships/customXml" Target="../ink/ink32.xml"/><Relationship Id="rId3" Type="http://schemas.openxmlformats.org/officeDocument/2006/relationships/customXml" Target="../ink/ink23.xml"/><Relationship Id="rId7" Type="http://schemas.openxmlformats.org/officeDocument/2006/relationships/image" Target="../media/image5.png"/><Relationship Id="rId12" Type="http://schemas.openxmlformats.org/officeDocument/2006/relationships/customXml" Target="../ink/ink27.xml"/><Relationship Id="rId17" Type="http://schemas.openxmlformats.org/officeDocument/2006/relationships/customXml" Target="../ink/ink31.xml"/><Relationship Id="rId2" Type="http://schemas.openxmlformats.org/officeDocument/2006/relationships/image" Target="../media/image3.jpeg"/><Relationship Id="rId16" Type="http://schemas.openxmlformats.org/officeDocument/2006/relationships/customXml" Target="../ink/ink30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29.xml"/><Relationship Id="rId10" Type="http://schemas.openxmlformats.org/officeDocument/2006/relationships/customXml" Target="../ink/ink26.xml"/><Relationship Id="rId9" Type="http://schemas.openxmlformats.org/officeDocument/2006/relationships/customXml" Target="../ink/ink25.xml"/><Relationship Id="rId14" Type="http://schemas.openxmlformats.org/officeDocument/2006/relationships/customXml" Target="../ink/ink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JohnMath/SpaceX-Falcon-9-first-stage-Landing-Prediction/tree/main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pace shuttle taking off&#10;&#10;Description automatically generated">
            <a:extLst>
              <a:ext uri="{FF2B5EF4-FFF2-40B4-BE49-F238E27FC236}">
                <a16:creationId xmlns:a16="http://schemas.microsoft.com/office/drawing/2014/main" id="{FDA6356A-9A56-5FD3-9BDD-21BD16E7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4" y="-3119"/>
            <a:ext cx="12215092" cy="701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09" y="-445426"/>
            <a:ext cx="12754929" cy="19848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2F2F2"/>
                </a:solidFill>
                <a:latin typeface="IBM Plex Mono SemiBold"/>
              </a:rPr>
              <a:t>When Skies Not the Limit @ Space </a:t>
            </a:r>
            <a:r>
              <a:rPr lang="en-US" sz="6600" dirty="0">
                <a:solidFill>
                  <a:srgbClr val="F2F2F2"/>
                </a:solidFill>
                <a:latin typeface="IBM Plex Mono SemiBold"/>
              </a:rPr>
              <a:t>Y</a:t>
            </a:r>
            <a:endParaRPr lang="en-US" sz="6600">
              <a:solidFill>
                <a:srgbClr val="F2F2F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82537" y="5640523"/>
            <a:ext cx="2861353" cy="13840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2F2F2"/>
                </a:solidFill>
                <a:latin typeface="IBM Plex Mono Text"/>
              </a:rPr>
              <a:t>Tijo John</a:t>
            </a:r>
            <a:endParaRPr lang="en-US" sz="3200">
              <a:solidFill>
                <a:srgbClr val="F2F2F2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2F2F2"/>
                </a:solidFill>
                <a:latin typeface="IBM Plex Mono Text"/>
              </a:rPr>
              <a:t>12 April 2024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 descr="A logo of a book with colorful squares&#10;&#10;Description automatically generated">
            <a:extLst>
              <a:ext uri="{FF2B5EF4-FFF2-40B4-BE49-F238E27FC236}">
                <a16:creationId xmlns:a16="http://schemas.microsoft.com/office/drawing/2014/main" id="{1D37C7DE-953E-3A87-13BF-799B235A697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37162" y="5618252"/>
            <a:ext cx="1392149" cy="13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7213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EDA with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buNone/>
            </a:pPr>
            <a:r>
              <a:rPr lang="en-US" sz="1800" b="1" u="sng" dirty="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A list of some of the SQL queries performed on the dataset is listed below:</a:t>
            </a:r>
            <a:endParaRPr lang="en-US" b="1">
              <a:solidFill>
                <a:srgbClr val="1F3864"/>
              </a:solidFill>
            </a:endParaRPr>
          </a:p>
          <a:p>
            <a:pPr algn="just">
              <a:buNone/>
            </a:pPr>
            <a:endParaRPr lang="en-US" sz="1800" u="sng" dirty="0">
              <a:solidFill>
                <a:srgbClr val="1F3864"/>
              </a:solidFill>
              <a:latin typeface="Calibri"/>
              <a:ea typeface="Microsoft JhengHei"/>
              <a:cs typeface="Calibri"/>
            </a:endParaRPr>
          </a:p>
          <a:p>
            <a:pPr algn="just">
              <a:buNone/>
            </a:pPr>
            <a:r>
              <a:rPr lang="en-US" sz="1800" dirty="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•Displaying the names of the unique launch sites in the space mission </a:t>
            </a:r>
            <a:r>
              <a:rPr lang="en-US" sz="1800" b="1" dirty="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---</a:t>
            </a:r>
            <a:r>
              <a:rPr lang="en-US" sz="1800" dirty="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 Displaying 5 records where launch sites begin with the string 'CCA' ---  Displaying the total payload mass carried by boosters launched by NASA (CRS) --- Displaying average payload mass carried by booster version F9 v1.1,</a:t>
            </a:r>
          </a:p>
          <a:p>
            <a:pPr algn="just">
              <a:buNone/>
            </a:pPr>
            <a:endParaRPr lang="en-US" sz="1800" dirty="0">
              <a:solidFill>
                <a:srgbClr val="1F3864"/>
              </a:solidFill>
              <a:latin typeface="Calibri"/>
              <a:ea typeface="Microsoft JhengHei"/>
              <a:cs typeface="Calibri"/>
            </a:endParaRPr>
          </a:p>
          <a:p>
            <a:pPr algn="just">
              <a:buNone/>
            </a:pPr>
            <a:r>
              <a:rPr lang="en-US" sz="1800" dirty="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•Listing the date when the first successful landing outcome in ground pad was achieved --- Listing the names of the boosters which have success in drone ship and have payload mass greater than 4000 but less than 6000 --- Listing the total number of successful and failure mission outcomes --- Listing the names of the booster versions which have carried the maximum payload mass --- Listing the failed landing outcomes in drone ship, their booster versions, and launch site names for in year 2015 --- Ranking the count of landing outcomes  between the date 2010-06-04 and 2017-03-20, in descending order.</a:t>
            </a:r>
            <a:endParaRPr lang="en-US" sz="1800">
              <a:solidFill>
                <a:srgbClr val="1F3864"/>
              </a:solidFill>
              <a:latin typeface="Calibri"/>
              <a:ea typeface="Microsoft JhengHei"/>
              <a:cs typeface="Calibri"/>
            </a:endParaRPr>
          </a:p>
          <a:p>
            <a:pPr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https://github.com/TiJohnMath/SpaceX-Falcon-9-first-stage-Landing-Prediction/tree/main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137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842937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Build an Interactive Map with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Here, we created a Folium map to mark all the launch sites and created map objects, circles, lines to mark the success or failure of launches of each site.</a:t>
            </a:r>
          </a:p>
          <a:p>
            <a:pPr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Created a launch set outcomes (failure = 0 or success = 1)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/>
              </a:rPr>
              <a:t>https://github.com/TiJohnMath/SpaceX-Falcon-9-first-stage-Landing-Prediction/tree/main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935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842937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Build an Dashboard with </a:t>
            </a:r>
            <a:r>
              <a:rPr lang="en-US" b="1" dirty="0" err="1">
                <a:solidFill>
                  <a:srgbClr val="1F3864"/>
                </a:solidFill>
                <a:latin typeface="Calibri"/>
                <a:cs typeface="Calibri"/>
              </a:rPr>
              <a:t>Plotly</a:t>
            </a:r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Built an interactive dashboard application with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Plotly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Dash by:</a:t>
            </a:r>
            <a:endParaRPr lang="en-US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Adding a Launch Site Drop down Input component</a:t>
            </a: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Adding a callback function to render success pie chart based on selected site drop down</a:t>
            </a: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Adding a Range slider to select Payload</a:t>
            </a: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Adding a callback function to render success payload scatter chart plot</a:t>
            </a:r>
          </a:p>
          <a:p>
            <a:pPr marL="342900" indent="-342900"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/>
              </a:rPr>
              <a:t>https://github.com/cgatama/SpaceX-Falcon-9-1st-stage-Success-Landing-Prediction/tree/main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818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842937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Machine Learning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Wingdings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Summary of how the project was built, evaluated, improved and reached the best performing classification model.</a:t>
            </a:r>
          </a:p>
          <a:p>
            <a:pPr marL="342900" indent="-342900">
              <a:buFont typeface="Wingdings"/>
              <a:buChar char="§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After loading the date as a Panda Data frame, set out to perform Exploratory Data Analysis and determine the training labels.</a:t>
            </a:r>
          </a:p>
          <a:p>
            <a:pPr marL="342900" indent="-342900">
              <a:buFont typeface="Wingdings"/>
              <a:buChar char="§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 order to find the best ML model/method that would perform best using the test data between SVM, Classification Trees, K-nearest Neighbours and Logistic Regression.</a:t>
            </a:r>
          </a:p>
          <a:p>
            <a:pPr>
              <a:buNone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/>
              </a:rPr>
              <a:t>https://github.com/TiJohnMath/SpaceX-Falcon-9-first-stage-Landing-Prediction/tree/main</a:t>
            </a:r>
            <a:endParaRPr lang="en-US" sz="240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§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632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0" y="351984"/>
            <a:ext cx="8534400" cy="1507067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Calibri"/>
                <a:cs typeface="Calibri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83525-597A-FDB6-7217-D0DEFACB9275}"/>
              </a:ext>
            </a:extLst>
          </p:cNvPr>
          <p:cNvSpPr txBox="1"/>
          <p:nvPr/>
        </p:nvSpPr>
        <p:spPr>
          <a:xfrm>
            <a:off x="814148" y="2102396"/>
            <a:ext cx="10560243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The results of the exploratory data analysis revealed that the success rate of the Falcon 9 landings was 66.66%.</a:t>
            </a:r>
            <a:endParaRPr lang="en-US" sz="2000">
              <a:solidFill>
                <a:srgbClr val="1F3864"/>
              </a:solidFill>
              <a:latin typeface="Calibri"/>
              <a:ea typeface="Microsoft JhengHei"/>
              <a:cs typeface="Calibri"/>
            </a:endParaRPr>
          </a:p>
          <a:p>
            <a:endParaRPr lang="en-GB" sz="2000" dirty="0">
              <a:solidFill>
                <a:srgbClr val="1F3864"/>
              </a:solidFill>
              <a:latin typeface="Calibri"/>
              <a:ea typeface="Microsoft JhengHei"/>
              <a:cs typeface="Calibri"/>
            </a:endParaRPr>
          </a:p>
          <a:p>
            <a:r>
              <a:rPr lang="en-GB" sz="2000">
                <a:solidFill>
                  <a:srgbClr val="1F3864"/>
                </a:solidFill>
                <a:latin typeface="Calibri"/>
                <a:ea typeface="Microsoft JhengHei"/>
                <a:cs typeface="Calibri"/>
              </a:rPr>
              <a:t>The predictive analysis results showed that the Decision Tree algorithm was the best classification method with an accuracy of 94%</a:t>
            </a:r>
            <a:endParaRPr lang="en-GB" sz="2000">
              <a:solidFill>
                <a:srgbClr val="1F3864"/>
              </a:solidFill>
              <a:latin typeface="Calibri"/>
              <a:cs typeface="Calibri"/>
            </a:endParaRPr>
          </a:p>
          <a:p>
            <a:pPr algn="l"/>
            <a:endParaRPr lang="en-GB" dirty="0">
              <a:solidFill>
                <a:srgbClr val="1F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F2F7-E273-8617-CEC8-8106B1B2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22" y="5060972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Section 2: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Insights drawn from EDA</a:t>
            </a:r>
          </a:p>
        </p:txBody>
      </p:sp>
      <p:pic>
        <p:nvPicPr>
          <p:cNvPr id="5" name="Picture 4" descr="A rocket launching with smoke and fire&#10;&#10;Description automatically generated">
            <a:extLst>
              <a:ext uri="{FF2B5EF4-FFF2-40B4-BE49-F238E27FC236}">
                <a16:creationId xmlns:a16="http://schemas.microsoft.com/office/drawing/2014/main" id="{EA48FC70-B6C4-70E2-6A23-256B784C1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" y="428"/>
            <a:ext cx="12189859" cy="48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79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E03B8-97A3-64BC-50B5-61B274EF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5" y="626303"/>
            <a:ext cx="11378629" cy="590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1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5472F1F8-8658-0082-5385-040631FB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94" y="539526"/>
            <a:ext cx="11250202" cy="59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graph with blue bars&#10;&#10;Description automatically generated">
            <a:extLst>
              <a:ext uri="{FF2B5EF4-FFF2-40B4-BE49-F238E27FC236}">
                <a16:creationId xmlns:a16="http://schemas.microsoft.com/office/drawing/2014/main" id="{6D9EF36A-0911-8B00-8A21-64305AC3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427956"/>
            <a:ext cx="11293011" cy="60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0CF7886C-51D7-25B5-5DA3-995D98CF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7" y="563893"/>
            <a:ext cx="11352943" cy="595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5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cket taking off from the sky&#10;&#10;Description automatically generated">
            <a:extLst>
              <a:ext uri="{FF2B5EF4-FFF2-40B4-BE49-F238E27FC236}">
                <a16:creationId xmlns:a16="http://schemas.microsoft.com/office/drawing/2014/main" id="{3F11558F-64ED-D0F6-706D-6B8B91E5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" y="1712"/>
            <a:ext cx="4637824" cy="6888823"/>
          </a:xfrm>
          <a:prstGeom prst="rect">
            <a:avLst/>
          </a:prstGeom>
          <a:effectLst>
            <a:outerShdw blurRad="1270000" dist="38100" dir="270000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38" y="263810"/>
            <a:ext cx="4184822" cy="1034462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85909" y="1714322"/>
            <a:ext cx="4599397" cy="461675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Executive Summary</a:t>
            </a:r>
            <a:endParaRPr lang="en-US" sz="2400">
              <a:solidFill>
                <a:srgbClr val="0A304A"/>
              </a:solidFill>
            </a:endParaRP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Introduction</a:t>
            </a: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Methodology</a:t>
            </a: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Results</a:t>
            </a:r>
          </a:p>
          <a:p>
            <a:pPr lvl="1" algn="r">
              <a:buFont typeface="Wingdings"/>
              <a:buChar char="§"/>
            </a:pPr>
            <a:r>
              <a:rPr lang="en-US" dirty="0">
                <a:solidFill>
                  <a:srgbClr val="0A304A"/>
                </a:solidFill>
                <a:latin typeface="Calibri"/>
                <a:cs typeface="Calibri"/>
              </a:rPr>
              <a:t>Visualization – Charts</a:t>
            </a:r>
          </a:p>
          <a:p>
            <a:pPr lvl="1" algn="r">
              <a:buFont typeface="Wingdings"/>
              <a:buChar char="§"/>
            </a:pPr>
            <a:r>
              <a:rPr lang="en-US" dirty="0">
                <a:solidFill>
                  <a:srgbClr val="0A304A"/>
                </a:solidFill>
                <a:latin typeface="Calibri"/>
                <a:cs typeface="Calibri"/>
              </a:rPr>
              <a:t>Dashboard</a:t>
            </a: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Discussion</a:t>
            </a:r>
          </a:p>
          <a:p>
            <a:pPr lvl="1" algn="r">
              <a:buFont typeface="Wingdings"/>
              <a:buChar char="§"/>
            </a:pPr>
            <a:r>
              <a:rPr lang="en-US" dirty="0">
                <a:solidFill>
                  <a:srgbClr val="0A304A"/>
                </a:solidFill>
                <a:latin typeface="Calibri"/>
                <a:cs typeface="Calibri"/>
              </a:rPr>
              <a:t>Findings &amp; Implications</a:t>
            </a: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Conclusion</a:t>
            </a:r>
          </a:p>
          <a:p>
            <a:pPr algn="r">
              <a:buFont typeface="Wingdings"/>
              <a:buChar char="§"/>
            </a:pPr>
            <a:r>
              <a:rPr lang="en-US" sz="2400" dirty="0">
                <a:solidFill>
                  <a:srgbClr val="0A304A"/>
                </a:solidFill>
                <a:latin typeface="Calibri"/>
                <a:cs typeface="Calibri"/>
              </a:rPr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2F6C6A2E-6994-4193-A31D-855D5D61D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1" y="467123"/>
            <a:ext cx="11489932" cy="5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36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graph with red line&#10;&#10;Description automatically generated">
            <a:extLst>
              <a:ext uri="{FF2B5EF4-FFF2-40B4-BE49-F238E27FC236}">
                <a16:creationId xmlns:a16="http://schemas.microsoft.com/office/drawing/2014/main" id="{0F0CA512-9704-65C2-BAAB-99708E35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84" y="459424"/>
            <a:ext cx="11250202" cy="59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62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CDCCA9BC-E2DF-C797-020F-B08DF8C3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70" y="476274"/>
            <a:ext cx="11138898" cy="5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51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48C3B24-E6B4-163E-14D2-28CEF9901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2" y="701691"/>
            <a:ext cx="11078966" cy="56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0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0195E4C9-A237-122F-150D-37650C2E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6" y="732633"/>
            <a:ext cx="11207393" cy="562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2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23E0C-052C-8801-304C-CD270847B660}"/>
              </a:ext>
            </a:extLst>
          </p:cNvPr>
          <p:cNvSpPr txBox="1"/>
          <p:nvPr/>
        </p:nvSpPr>
        <p:spPr>
          <a:xfrm>
            <a:off x="-2248" y="5178159"/>
            <a:ext cx="825115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latin typeface="Calibri"/>
                <a:cs typeface="Calibri"/>
              </a:rPr>
              <a:t>Section 3:</a:t>
            </a:r>
            <a:endParaRPr lang="en-US" dirty="0"/>
          </a:p>
          <a:p>
            <a:endParaRPr lang="en-GB" sz="2800" b="1" dirty="0">
              <a:latin typeface="Calibri"/>
              <a:cs typeface="Calibri"/>
            </a:endParaRPr>
          </a:p>
          <a:p>
            <a:r>
              <a:rPr lang="en-GB" sz="2800" b="1" dirty="0">
                <a:latin typeface="Calibri"/>
                <a:cs typeface="Calibri"/>
              </a:rPr>
              <a:t>Launch Sites and Proximity Analysis</a:t>
            </a:r>
            <a:endParaRPr lang="en-GB" dirty="0"/>
          </a:p>
        </p:txBody>
      </p:sp>
      <p:pic>
        <p:nvPicPr>
          <p:cNvPr id="5" name="Picture 4" descr="A rocket launch in the sky&#10;&#10;Description automatically generated">
            <a:extLst>
              <a:ext uri="{FF2B5EF4-FFF2-40B4-BE49-F238E27FC236}">
                <a16:creationId xmlns:a16="http://schemas.microsoft.com/office/drawing/2014/main" id="{F1A6DB63-BF02-AE2B-F585-6BACE92CF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9" y="-482"/>
            <a:ext cx="12193818" cy="48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29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338F9FD8-A80E-502B-5AD9-34AFD88B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29" y="712339"/>
            <a:ext cx="10796426" cy="568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9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E3B1A44-B0ED-C8C4-79F4-3A643A81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2" y="506916"/>
            <a:ext cx="11019033" cy="59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0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F47912D5-F37D-446D-5B0E-0428C764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2" y="518976"/>
            <a:ext cx="11078966" cy="59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0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53D7B-E5DA-A983-459A-DE131F28FD53}"/>
              </a:ext>
            </a:extLst>
          </p:cNvPr>
          <p:cNvSpPr txBox="1"/>
          <p:nvPr/>
        </p:nvSpPr>
        <p:spPr>
          <a:xfrm>
            <a:off x="220358" y="5229530"/>
            <a:ext cx="825115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latin typeface="Calibri"/>
                <a:cs typeface="Calibri"/>
              </a:rPr>
              <a:t>Section 4:</a:t>
            </a:r>
            <a:endParaRPr lang="en-US" dirty="0"/>
          </a:p>
          <a:p>
            <a:endParaRPr lang="en-GB" sz="2800" b="1" dirty="0">
              <a:latin typeface="Calibri"/>
              <a:cs typeface="Calibri"/>
            </a:endParaRPr>
          </a:p>
          <a:p>
            <a:r>
              <a:rPr lang="en-GB" sz="2800" b="1" dirty="0">
                <a:latin typeface="Calibri"/>
                <a:cs typeface="Calibri"/>
              </a:rPr>
              <a:t>Build a Dashboard with </a:t>
            </a:r>
            <a:r>
              <a:rPr lang="en-GB" sz="2800" b="1" dirty="0" err="1">
                <a:latin typeface="Calibri"/>
                <a:cs typeface="Calibri"/>
              </a:rPr>
              <a:t>Plotly</a:t>
            </a:r>
            <a:r>
              <a:rPr lang="en-GB" sz="2800" b="1" dirty="0">
                <a:latin typeface="Calibri"/>
                <a:cs typeface="Calibri"/>
              </a:rPr>
              <a:t> Dash</a:t>
            </a:r>
            <a:endParaRPr lang="en-GB" dirty="0"/>
          </a:p>
        </p:txBody>
      </p:sp>
      <p:pic>
        <p:nvPicPr>
          <p:cNvPr id="6" name="Picture 5" descr="A rocket in the sky&#10;&#10;Description automatically generated">
            <a:extLst>
              <a:ext uri="{FF2B5EF4-FFF2-40B4-BE49-F238E27FC236}">
                <a16:creationId xmlns:a16="http://schemas.microsoft.com/office/drawing/2014/main" id="{3119D15D-00CE-7AFE-C7F5-6CDB3DFF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3" y="-3372"/>
            <a:ext cx="12199384" cy="49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88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713" y="313527"/>
            <a:ext cx="8565109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5142" y="1448905"/>
            <a:ext cx="7745107" cy="53558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000" b="1" dirty="0">
                <a:solidFill>
                  <a:srgbClr val="0A304A"/>
                </a:solidFill>
                <a:latin typeface="Calibri"/>
                <a:cs typeface="Calibri"/>
              </a:rPr>
              <a:t>Summary of Methodologies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Data Collection using Space Y API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Data Collection with Web Scraping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Data Wrangling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Exploratory Data Analysis using SQL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EDA DataViz using Python – Pandas &amp; Matplotlib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launch Site Analysis - Folium Interactive Visual Analytics &amp; </a:t>
            </a:r>
            <a:r>
              <a:rPr lang="en-US" sz="1800" dirty="0" err="1">
                <a:solidFill>
                  <a:srgbClr val="0A304A"/>
                </a:solidFill>
                <a:latin typeface="Calibri"/>
                <a:cs typeface="Calibri"/>
              </a:rPr>
              <a:t>Plotly</a:t>
            </a: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 Dash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Space Y Machine Learning Landing Prediction</a:t>
            </a:r>
          </a:p>
          <a:p>
            <a:pPr marL="0" indent="0">
              <a:buNone/>
            </a:pPr>
            <a:endParaRPr lang="en-US" sz="1800" dirty="0">
              <a:solidFill>
                <a:srgbClr val="0A304A"/>
              </a:solidFill>
              <a:latin typeface="Calibri"/>
              <a:cs typeface="Calibri"/>
            </a:endParaRPr>
          </a:p>
          <a:p>
            <a:pPr>
              <a:buFont typeface="Wingdings"/>
              <a:buChar char="§"/>
            </a:pPr>
            <a:r>
              <a:rPr lang="en-US" sz="2000" b="1" dirty="0">
                <a:solidFill>
                  <a:srgbClr val="0A304A"/>
                </a:solidFill>
                <a:latin typeface="Calibri"/>
                <a:cs typeface="Calibri"/>
              </a:rPr>
              <a:t>Summary of all Results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EDA Results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Interactive Visual Analytics &amp; Dashboards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A304A"/>
                </a:solidFill>
                <a:latin typeface="Calibri"/>
                <a:cs typeface="Calibri"/>
              </a:rPr>
              <a:t>  - Predictive Analysis - Classification</a:t>
            </a:r>
          </a:p>
          <a:p>
            <a:pPr lvl="1">
              <a:buFont typeface="Wingdings"/>
              <a:buChar char="§"/>
            </a:pPr>
            <a:endParaRPr lang="en-US" sz="1800" dirty="0">
              <a:solidFill>
                <a:srgbClr val="0A304A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0" y="2066584"/>
            <a:ext cx="3605547" cy="35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3903BCB5-29FD-CBF7-F4E7-12CBAD36D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57" y="460327"/>
            <a:ext cx="11318696" cy="60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23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65159-84E0-5B23-5CDE-AD76F720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1" y="451476"/>
            <a:ext cx="11250202" cy="595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6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" name="Picture 1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5B61E875-F3DA-FE89-904D-A32E8056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4" y="346589"/>
            <a:ext cx="11352943" cy="61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99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3B7067-85B5-E49F-0F08-9BC2D379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6" y="516254"/>
            <a:ext cx="11078966" cy="60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6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B374BF3-52FF-35F1-06D3-40B311A08DE5}"/>
              </a:ext>
            </a:extLst>
          </p:cNvPr>
          <p:cNvSpPr txBox="1"/>
          <p:nvPr/>
        </p:nvSpPr>
        <p:spPr>
          <a:xfrm>
            <a:off x="203061" y="5408808"/>
            <a:ext cx="657321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latin typeface="Calibri"/>
                <a:cs typeface="Calibri"/>
              </a:rPr>
              <a:t>Thank you !</a:t>
            </a:r>
          </a:p>
        </p:txBody>
      </p:sp>
      <p:pic>
        <p:nvPicPr>
          <p:cNvPr id="14" name="Picture 13" descr="A rocket on fire in space&#10;&#10;Description automatically generated">
            <a:extLst>
              <a:ext uri="{FF2B5EF4-FFF2-40B4-BE49-F238E27FC236}">
                <a16:creationId xmlns:a16="http://schemas.microsoft.com/office/drawing/2014/main" id="{1932A55C-56A7-14F0-2DE3-B06B8F9CA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" y="4175"/>
            <a:ext cx="12183009" cy="49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cket launching from a launch pad&#10;&#10;Description automatically generated">
            <a:extLst>
              <a:ext uri="{FF2B5EF4-FFF2-40B4-BE49-F238E27FC236}">
                <a16:creationId xmlns:a16="http://schemas.microsoft.com/office/drawing/2014/main" id="{320301E2-6D4C-5AC4-1297-4A324710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4" y="1713"/>
            <a:ext cx="4276447" cy="686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796" y="245260"/>
            <a:ext cx="7647865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rgbClr val="1F3864"/>
                </a:solidFill>
                <a:latin typeface="Calibri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Project Background and Context:</a:t>
            </a:r>
          </a:p>
          <a:p>
            <a:pPr algn="just">
              <a:buFont typeface="Wingdings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Space Y advertises Falcon 9 rocket launches with a cost of 62 million dollars while other providers cost upward of 165 million dollars each, much of the savings is because SpaceX can reuse the first stage. </a:t>
            </a:r>
            <a:endParaRPr lang="en-US" sz="2000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   Therefore if we can determine if the first stage will land, we can determine the cost of a launch. </a:t>
            </a:r>
            <a:endParaRPr lang="en-US" sz="2000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   This information can be used if an alternate company wants to bid against SpaceX for a rocket launch.</a:t>
            </a:r>
            <a:endParaRPr lang="en-US" sz="200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/>
              <a:buChar char="Ø"/>
            </a:pPr>
            <a:endParaRPr lang="en-US" sz="22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1F3864"/>
                </a:solidFill>
                <a:latin typeface="Calibri"/>
                <a:cs typeface="Calibri"/>
              </a:rPr>
              <a:t>Desired Results:</a:t>
            </a:r>
          </a:p>
          <a:p>
            <a:pPr marL="342900" indent="-342900">
              <a:buFont typeface="Wingdings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We will predict if the Falcon 9 first stage will land successfully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cket on a launch pad&#10;&#10;Description automatically generated">
            <a:extLst>
              <a:ext uri="{FF2B5EF4-FFF2-40B4-BE49-F238E27FC236}">
                <a16:creationId xmlns:a16="http://schemas.microsoft.com/office/drawing/2014/main" id="{FF207C09-8038-B5B1-D0CA-97317042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81" y="-2676"/>
            <a:ext cx="5462427" cy="6880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065" y="213968"/>
            <a:ext cx="5723848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b="1" dirty="0">
                <a:solidFill>
                  <a:srgbClr val="1F3864"/>
                </a:solidFill>
                <a:latin typeface="Calibri"/>
                <a:cs typeface="Calibri"/>
              </a:rPr>
              <a:t>Section 1:</a:t>
            </a:r>
            <a:b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</a:br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6266" y="1714322"/>
            <a:ext cx="637522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Data Collection Methodology 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Perform Data Wrangling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Perform Exploratory Data Analysis – Visualization &amp; SQL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Perform Interactive Visual Analytics – Folium &amp; </a:t>
            </a:r>
            <a:r>
              <a:rPr lang="en-US" sz="2400" dirty="0" err="1">
                <a:solidFill>
                  <a:srgbClr val="1F3864"/>
                </a:solidFill>
                <a:latin typeface="Calibri"/>
                <a:cs typeface="Calibri"/>
              </a:rPr>
              <a:t>Plotly</a:t>
            </a: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 Dash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 Perform Predictive Analysis – Classification models</a:t>
            </a: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7213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Data Collection – Space 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Data collected using Space Y API by making a GET request, then parsed the launch data and decoded the response content as a JSON result which was then converted into Pandas data frame. 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/>
              </a:rPr>
              <a:t>https://github.com/TiJohnMath/SpaceX-Falcon-9-first-stage-Landing-Prediction/tree/main</a:t>
            </a:r>
            <a:endParaRPr lang="en-US" sz="240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47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7213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Data Collection – 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Performed Web scraping to collect Falcon 9 records from Wikipedia using </a:t>
            </a:r>
            <a:r>
              <a:rPr lang="en-US" sz="2400" dirty="0" err="1">
                <a:solidFill>
                  <a:srgbClr val="1F3864"/>
                </a:solidFill>
                <a:latin typeface="Calibri"/>
                <a:cs typeface="Calibri"/>
              </a:rPr>
              <a:t>BeautifulSoup</a:t>
            </a: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 and Request and then created a data frame by parsing the launch HTML.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/>
              </a:rPr>
              <a:t>https://github.com/TiJohnMath/SpaceX-Falcon-9-first-stage-Landing-Prediction/tree/main</a:t>
            </a: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472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7213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After obtaining and creating a Pandas data frame from the collected data, data was filtered using the </a:t>
            </a:r>
            <a:r>
              <a:rPr lang="en-US" sz="2400" dirty="0" err="1">
                <a:solidFill>
                  <a:srgbClr val="1F3864"/>
                </a:solidFill>
                <a:latin typeface="Calibri"/>
                <a:cs typeface="Calibri"/>
              </a:rPr>
              <a:t>BoosterVersion</a:t>
            </a: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, then dealt with the missing date values in the </a:t>
            </a:r>
            <a:r>
              <a:rPr lang="en-US" sz="2400" dirty="0" err="1">
                <a:solidFill>
                  <a:srgbClr val="1F3864"/>
                </a:solidFill>
                <a:latin typeface="Calibri"/>
                <a:cs typeface="Calibri"/>
              </a:rPr>
              <a:t>LandingPad</a:t>
            </a: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 and </a:t>
            </a:r>
            <a:r>
              <a:rPr lang="en-US" sz="2400" dirty="0" err="1">
                <a:solidFill>
                  <a:srgbClr val="1F3864"/>
                </a:solidFill>
                <a:latin typeface="Calibri"/>
                <a:cs typeface="Calibri"/>
              </a:rPr>
              <a:t>PayLoadMass</a:t>
            </a: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 columns – where missing data values were replaced using mean value of column.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/>
              </a:rPr>
              <a:t>https://github.com/TiJohnMath/SpaceX-Falcon-9-first-stage-Landing-Prediction/tree/main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99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6" y="154035"/>
            <a:ext cx="7213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1F3864"/>
                </a:solidFill>
                <a:latin typeface="Calibri"/>
                <a:cs typeface="Calibri"/>
              </a:rPr>
              <a:t>EDA with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32" y="1714322"/>
            <a:ext cx="10604748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1700" dirty="0">
                <a:solidFill>
                  <a:srgbClr val="1F3864"/>
                </a:solidFill>
                <a:latin typeface="Arial"/>
                <a:cs typeface="Arial"/>
              </a:rPr>
              <a:t>•</a:t>
            </a:r>
            <a:r>
              <a:rPr lang="en-US" sz="2000" u="sng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Scatter plots:</a:t>
            </a:r>
            <a:r>
              <a:rPr lang="en-US" sz="2000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  Scatter plots were used to represent the relationship between two variables. Different sets of features were compared such as </a:t>
            </a:r>
            <a:r>
              <a:rPr lang="en-US" sz="2000" i="1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Flight Number vs. Launch Site, Payload vs. Launch Site, Flight Number vs. Orbit Type and Payload vs. Orbit Type.</a:t>
            </a:r>
          </a:p>
          <a:p>
            <a:pPr>
              <a:buNone/>
            </a:pPr>
            <a:endParaRPr lang="en-US" sz="2000" i="1" dirty="0">
              <a:solidFill>
                <a:srgbClr val="1F3864"/>
              </a:solidFill>
              <a:latin typeface="Calibri"/>
              <a:ea typeface="Microsoft JhengHei"/>
              <a:cs typeface="Arial"/>
            </a:endParaRPr>
          </a:p>
          <a:p>
            <a:pPr>
              <a:buNone/>
            </a:pPr>
            <a:r>
              <a:rPr lang="en-US" sz="2000" dirty="0">
                <a:solidFill>
                  <a:srgbClr val="1F3864"/>
                </a:solidFill>
                <a:latin typeface="Calibri"/>
                <a:cs typeface="Arial"/>
              </a:rPr>
              <a:t>•</a:t>
            </a:r>
            <a:r>
              <a:rPr lang="en-US" sz="2000" u="sng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Bar chart:</a:t>
            </a:r>
            <a:r>
              <a:rPr lang="en-US" sz="2000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  Bar charts were used makes it easy to compare values between multiple groups at a glance. The x-axis represents a category and the y-axis represents a discrete value. Bar charts were used to compare the </a:t>
            </a:r>
            <a:r>
              <a:rPr lang="en-US" sz="2000" i="1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Success Rate  </a:t>
            </a:r>
            <a:r>
              <a:rPr lang="en-US" sz="2000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for different </a:t>
            </a:r>
            <a:r>
              <a:rPr lang="en-US" sz="2000" i="1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Orbit Types</a:t>
            </a:r>
          </a:p>
          <a:p>
            <a:pPr>
              <a:buNone/>
            </a:pPr>
            <a:endParaRPr lang="en-US" sz="2000" i="1" dirty="0">
              <a:solidFill>
                <a:srgbClr val="1F3864"/>
              </a:solidFill>
              <a:latin typeface="Calibri"/>
              <a:ea typeface="Microsoft JhengHei"/>
              <a:cs typeface="Arial"/>
            </a:endParaRPr>
          </a:p>
          <a:p>
            <a:pPr>
              <a:buNone/>
            </a:pPr>
            <a:r>
              <a:rPr lang="en-US" sz="2000" dirty="0">
                <a:solidFill>
                  <a:srgbClr val="1F3864"/>
                </a:solidFill>
                <a:latin typeface="Calibri"/>
                <a:cs typeface="Arial"/>
              </a:rPr>
              <a:t>•</a:t>
            </a:r>
            <a:r>
              <a:rPr lang="en-US" sz="2000" u="sng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Line chart:  </a:t>
            </a:r>
            <a:r>
              <a:rPr lang="en-US" sz="2000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Line charts are useful for  showing data trends over time. A line chart was used to show </a:t>
            </a:r>
            <a:r>
              <a:rPr lang="en-US" sz="2000" i="1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Success Rate</a:t>
            </a:r>
            <a:r>
              <a:rPr lang="en-US" sz="2000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 over a certain number of </a:t>
            </a:r>
            <a:r>
              <a:rPr lang="en-US" sz="2000" i="1" dirty="0">
                <a:solidFill>
                  <a:srgbClr val="1F3864"/>
                </a:solidFill>
                <a:latin typeface="Calibri"/>
                <a:ea typeface="Microsoft JhengHei"/>
                <a:cs typeface="Arial"/>
              </a:rPr>
              <a:t>Years.</a:t>
            </a:r>
            <a:endParaRPr lang="en-US" sz="2000" dirty="0">
              <a:solidFill>
                <a:srgbClr val="1F3864"/>
              </a:solidFill>
              <a:latin typeface="Calibri"/>
            </a:endParaRPr>
          </a:p>
          <a:p>
            <a:pPr>
              <a:buNone/>
            </a:pPr>
            <a:endParaRPr lang="en-US" sz="1700" dirty="0">
              <a:solidFill>
                <a:srgbClr val="1F3864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F3864"/>
                </a:solidFill>
                <a:latin typeface="Calibri"/>
                <a:cs typeface="Calibri"/>
              </a:rPr>
              <a:t>Completed GITHUB URL notebook: </a:t>
            </a:r>
            <a:r>
              <a:rPr lang="en-US" sz="2400" dirty="0">
                <a:solidFill>
                  <a:srgbClr val="1F3864"/>
                </a:solidFill>
                <a:latin typeface="IBM Plex Mono Text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https://github.com/TiJohnMath/SpaceX-Falcon-9-first-stage-Landing-Prediction/tree/main</a:t>
            </a: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1F3864"/>
              </a:solidFill>
              <a:latin typeface="IBM Plex Mono Text"/>
              <a:cs typeface="Calibri"/>
            </a:endParaRPr>
          </a:p>
          <a:p>
            <a:pPr>
              <a:buFont typeface="Wingdings"/>
              <a:buChar char="Ø"/>
            </a:pPr>
            <a:endParaRPr lang="en-US" sz="2400" dirty="0">
              <a:solidFill>
                <a:srgbClr val="1F386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28018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357</Words>
  <Application>Microsoft Office PowerPoint</Application>
  <PresentationFormat>Widescreen</PresentationFormat>
  <Paragraphs>111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Slice</vt:lpstr>
      <vt:lpstr>When Skies Not the Limit @ Space Y</vt:lpstr>
      <vt:lpstr>OUTLINE</vt:lpstr>
      <vt:lpstr>EXECUTIVE SUMMARY</vt:lpstr>
      <vt:lpstr>INTRODUCTION</vt:lpstr>
      <vt:lpstr>Section 1: METHODOLOGY</vt:lpstr>
      <vt:lpstr>Data Collection – Space Y API</vt:lpstr>
      <vt:lpstr>Data Collection – Web Scraping</vt:lpstr>
      <vt:lpstr>Data Wrangling</vt:lpstr>
      <vt:lpstr>EDA with Data Visualization</vt:lpstr>
      <vt:lpstr>EDA with SQL</vt:lpstr>
      <vt:lpstr>Build an Interactive Map with Folium</vt:lpstr>
      <vt:lpstr>Build an Dashboard with Plotly Dash</vt:lpstr>
      <vt:lpstr>Machine Learning Prediction</vt:lpstr>
      <vt:lpstr>RESULTS</vt:lpstr>
      <vt:lpstr>Section 2:  Insights drawn from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Pooja Patel</cp:lastModifiedBy>
  <cp:revision>720</cp:revision>
  <dcterms:created xsi:type="dcterms:W3CDTF">2020-10-28T18:29:43Z</dcterms:created>
  <dcterms:modified xsi:type="dcterms:W3CDTF">2024-04-12T11:54:06Z</dcterms:modified>
</cp:coreProperties>
</file>